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66" r:id="rId3"/>
    <p:sldId id="367" r:id="rId4"/>
    <p:sldId id="374" r:id="rId5"/>
    <p:sldId id="369" r:id="rId6"/>
    <p:sldId id="370" r:id="rId7"/>
    <p:sldId id="368" r:id="rId8"/>
    <p:sldId id="371" r:id="rId9"/>
    <p:sldId id="373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1D77D-DFD3-429B-8B8E-E04F527BDAF5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21215-D257-452D-82A3-0CE6BC7C3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07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8480-2472-4D4E-A756-6C3B0D0618DE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65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767B-DC0E-41C6-B696-4917405555D7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12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73A3-3C98-4ED2-AD14-EE287EED326F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3118"/>
            <a:ext cx="7572428" cy="39830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DCE9-B9AA-4F77-9604-7A317C560654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7500938" y="6143625"/>
            <a:ext cx="1071562" cy="714375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r>
              <a:rPr lang="ru-RU" dirty="0" smtClean="0"/>
              <a:t>Логотип</a:t>
            </a:r>
          </a:p>
          <a:p>
            <a:r>
              <a:rPr lang="ru-RU" dirty="0" smtClean="0"/>
              <a:t>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795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C660-546D-42FC-B783-8E1BE24628D3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57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4F66-355E-45E6-99DC-8062B9A1DC96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76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46FB-14A9-46C9-BE9B-4D4CB0BBD0A4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99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CEE1-56F5-4835-B554-E60F8B1B71AA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16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23E-BFB2-49D3-AC00-612117DFF430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26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F688-1C76-44D7-A40A-3ADADF34904F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466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0F59-3D69-4760-B841-25E7E500B1B8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60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D03B-2FBA-481E-9B4A-C86E176AAC06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36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95B1-FE8E-49C8-86E7-65A6F69B71A9}" type="datetime1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7CEC-AE81-4D29-A1DA-55D4B26EE6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77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9108504" cy="257176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Законодательные инициативы в области кадастровой оценки и института </a:t>
            </a:r>
            <a:r>
              <a:rPr lang="ru-RU" sz="4000" b="1" dirty="0" smtClean="0">
                <a:solidFill>
                  <a:srgbClr val="FF0000"/>
                </a:solidFill>
              </a:rPr>
              <a:t>оспаривания кадастровой стоимости. </a:t>
            </a:r>
            <a:r>
              <a:rPr lang="ru-RU" sz="4000" b="1" dirty="0" smtClean="0">
                <a:solidFill>
                  <a:srgbClr val="FF0000"/>
                </a:solidFill>
              </a:rPr>
              <a:t>Анализ ситуации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2484306" y="4143380"/>
            <a:ext cx="4214812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Каминский Алексей Владимирович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2484306" y="4714884"/>
            <a:ext cx="4536504" cy="12144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Руководитель Комиссии по кадастровой оценке и оспариванию кадастровой стоимости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Общественного совета при </a:t>
            </a:r>
            <a:r>
              <a:rPr lang="ru-RU" sz="1400" dirty="0" err="1" smtClean="0">
                <a:solidFill>
                  <a:srgbClr val="0070C0"/>
                </a:solidFill>
              </a:rPr>
              <a:t>Росрестре</a:t>
            </a:r>
            <a:r>
              <a:rPr lang="ru-RU" sz="1400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Руководитель Рабочей группы Совета ТПП РФ по саморегулированию «Разработка Стратегии развития саморегулирования в Российской Федерации», </a:t>
            </a:r>
            <a:endParaRPr lang="ru-RU" sz="1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Президент НП «СРОО «Экспертный совет»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3760" y="5962020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НП «СРОО «Экспертный совет»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35795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02 марта 2016 </a:t>
            </a:r>
            <a:r>
              <a:rPr lang="ru-RU" sz="1600" b="1" dirty="0" smtClean="0">
                <a:solidFill>
                  <a:srgbClr val="0070C0"/>
                </a:solidFill>
              </a:rPr>
              <a:t>года</a:t>
            </a:r>
            <a:endParaRPr lang="ru-RU" sz="1600" dirty="0"/>
          </a:p>
        </p:txBody>
      </p:sp>
      <p:pic>
        <p:nvPicPr>
          <p:cNvPr id="1026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7776" y="5429264"/>
            <a:ext cx="1821681" cy="53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633" b="16633"/>
          <a:stretch>
            <a:fillRect/>
          </a:stretch>
        </p:blipFill>
        <p:spPr>
          <a:xfrm>
            <a:off x="555480" y="4357694"/>
            <a:ext cx="1899264" cy="1899264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4500000" y="3357000"/>
            <a:ext cx="144000" cy="1440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3" name="Picture 2" descr="https://www.oprf.ru/files/logo_minin_pozhar170220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05858"/>
            <a:ext cx="1680504" cy="120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-194970" y="223237"/>
            <a:ext cx="9039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Общественная палата РФ</a:t>
            </a:r>
          </a:p>
          <a:p>
            <a:pPr algn="ctr"/>
            <a:endParaRPr lang="ru-RU" sz="16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1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2"/>
          <p:cNvSpPr txBox="1">
            <a:spLocks/>
          </p:cNvSpPr>
          <p:nvPr/>
        </p:nvSpPr>
        <p:spPr>
          <a:xfrm>
            <a:off x="7007533" y="64922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7CEC-AE81-4D29-A1DA-55D4B26EE605}" type="slidenum">
              <a:rPr lang="ru-RU" smtClean="0"/>
              <a:pPr algn="r"/>
              <a:t>2</a:t>
            </a:fld>
            <a:endParaRPr lang="ru-RU" dirty="0"/>
          </a:p>
        </p:txBody>
      </p:sp>
      <p:pic>
        <p:nvPicPr>
          <p:cNvPr id="16" name="Picture 2" descr="http://darulfikr.ru/sites/default/files/images/clip4423.preview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1"/>
          <a:stretch/>
        </p:blipFill>
        <p:spPr bwMode="auto">
          <a:xfrm>
            <a:off x="2228619" y="3129583"/>
            <a:ext cx="4902785" cy="353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131573" y="6203537"/>
            <a:ext cx="2918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кадастровая оценка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41738" y="5519716"/>
            <a:ext cx="1726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Государство</a:t>
            </a:r>
            <a:endParaRPr lang="ru-RU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96651" y="5500781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налогоплательщики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15431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так должно быть</a:t>
            </a:r>
            <a:endParaRPr lang="ru-RU" sz="4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07504" y="1268760"/>
                <a:ext cx="91450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налог</m:t>
                      </m:r>
                      <m:r>
                        <a:rPr lang="en-US" sz="4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(цены</m:t>
                      </m:r>
                      <m:r>
                        <a:rPr lang="ru-RU" sz="4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на недвижи</m:t>
                      </m:r>
                      <m:r>
                        <a:rPr lang="ru-RU" sz="4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мость)</m:t>
                      </m:r>
                    </m:oMath>
                  </m:oMathPara>
                </a14:m>
                <a:endParaRPr lang="ru-RU" sz="4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9145016" cy="76944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1929694" y="2052869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619672" y="2052869"/>
            <a:ext cx="310022" cy="1376131"/>
          </a:xfrm>
          <a:prstGeom prst="straightConnector1">
            <a:avLst/>
          </a:prstGeom>
          <a:ln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335699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 падающем рынке налоги снижаются</a:t>
            </a:r>
            <a:endParaRPr lang="ru-RU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186278" y="2052869"/>
            <a:ext cx="266042" cy="1376131"/>
          </a:xfrm>
          <a:prstGeom prst="straightConnector1">
            <a:avLst/>
          </a:prstGeom>
          <a:ln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32240" y="3403158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Государство заинтересовано</a:t>
            </a:r>
          </a:p>
          <a:p>
            <a:pPr algn="ctr"/>
            <a:r>
              <a:rPr lang="ru-RU" b="1" dirty="0" smtClean="0"/>
              <a:t>в создании условий для роста рынка</a:t>
            </a:r>
          </a:p>
          <a:p>
            <a:pPr algn="ctr"/>
            <a:r>
              <a:rPr lang="ru-RU" b="1" dirty="0" smtClean="0"/>
              <a:t>недвижимости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72805" y="3017267"/>
            <a:ext cx="337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механизм оспаривания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4534029" y="2042310"/>
            <a:ext cx="3942" cy="1067916"/>
          </a:xfrm>
          <a:prstGeom prst="straightConnector1">
            <a:avLst/>
          </a:prstGeom>
          <a:ln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5961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2"/>
          <p:cNvSpPr txBox="1">
            <a:spLocks/>
          </p:cNvSpPr>
          <p:nvPr/>
        </p:nvSpPr>
        <p:spPr>
          <a:xfrm>
            <a:off x="7007533" y="64922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7CEC-AE81-4D29-A1DA-55D4B26EE605}" type="slidenum">
              <a:rPr lang="ru-RU" smtClean="0"/>
              <a:pPr algn="r"/>
              <a:t>3</a:t>
            </a:fld>
            <a:endParaRPr lang="ru-RU" dirty="0"/>
          </a:p>
        </p:txBody>
      </p:sp>
      <p:pic>
        <p:nvPicPr>
          <p:cNvPr id="10" name="Picture 4" descr="http://islamdag.ru/sites/default/files/img/verouchenie/2013/ve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0733" y="1015986"/>
            <a:ext cx="8338812" cy="4867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http://www.championnet.ru/spree/products/23684/original/111.jpg?142613653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123" t="7172" r="22416" b="9347"/>
          <a:stretch/>
        </p:blipFill>
        <p:spPr bwMode="auto">
          <a:xfrm>
            <a:off x="4205845" y="3388363"/>
            <a:ext cx="1321806" cy="15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http://lidermix.ru/wp-content/uploads/2014/09/strel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41523" y="1555221"/>
            <a:ext cx="1547394" cy="686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900608" y="-118937"/>
            <a:ext cx="6516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i="1" dirty="0" smtClean="0">
                <a:solidFill>
                  <a:srgbClr val="FF0000"/>
                </a:solidFill>
              </a:rPr>
              <a:t>Суть Законопроекта, разработанного МЭР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5073132"/>
            <a:ext cx="1936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интересы чиновников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-180528" y="393305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интересы</a:t>
            </a:r>
          </a:p>
          <a:p>
            <a:pPr algn="ctr"/>
            <a:r>
              <a:rPr lang="ru-RU" sz="2000" b="1" dirty="0" smtClean="0"/>
              <a:t>Бизнеса и Населения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76165" y="5625399"/>
            <a:ext cx="35653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Нормированное ценообразование</a:t>
            </a:r>
            <a:r>
              <a:rPr lang="en-US" sz="2800" b="1" dirty="0" smtClean="0">
                <a:solidFill>
                  <a:srgbClr val="FF0000"/>
                </a:solidFill>
              </a:rPr>
              <a:t>!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47937" y="856675"/>
            <a:ext cx="3565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Государственная монополия </a:t>
            </a:r>
          </a:p>
          <a:p>
            <a:pPr algn="ctr"/>
            <a:r>
              <a:rPr lang="ru-RU" sz="2400" b="1" dirty="0" smtClean="0"/>
              <a:t>на кадастровую оценку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15608" y="2316534"/>
            <a:ext cx="3565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Профанация </a:t>
            </a:r>
          </a:p>
          <a:p>
            <a:pPr algn="ctr"/>
            <a:r>
              <a:rPr lang="ru-RU" sz="2400" b="1" dirty="0" smtClean="0"/>
              <a:t>вместо оспаривания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733864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2"/>
          <p:cNvSpPr txBox="1">
            <a:spLocks/>
          </p:cNvSpPr>
          <p:nvPr/>
        </p:nvSpPr>
        <p:spPr>
          <a:xfrm>
            <a:off x="7007533" y="64922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7CEC-AE81-4D29-A1DA-55D4B26EE605}" type="slidenum">
              <a:rPr lang="ru-RU" smtClean="0"/>
              <a:pPr algn="r"/>
              <a:t>4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-37971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Законопроект о ГКО, разработанный МЭР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blago-dari.ru/images/stories/manip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8" y="742926"/>
            <a:ext cx="3970441" cy="59318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148064" y="1175201"/>
            <a:ext cx="20763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ручное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2006198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управление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2837195"/>
            <a:ext cx="31062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процессом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73798" y="3678831"/>
            <a:ext cx="1337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ГКО 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73798" y="5085184"/>
            <a:ext cx="36728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оспаривания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4382008"/>
            <a:ext cx="6671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и 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03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img2.whoiswho.dp.ru/wiwpictures/9e4bd79a-8373-4cd5-96d7-a86886a875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9281" y="3952417"/>
            <a:ext cx="1232058" cy="123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Номер слайда 2"/>
          <p:cNvSpPr txBox="1">
            <a:spLocks/>
          </p:cNvSpPr>
          <p:nvPr/>
        </p:nvSpPr>
        <p:spPr>
          <a:xfrm>
            <a:off x="7007533" y="64922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4407CEC-AE81-4D29-A1DA-55D4B26EE605}" type="slidenum">
              <a:rPr lang="ru-RU" smtClean="0"/>
              <a:pPr algn="r"/>
              <a:t>5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8742" y="2435110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</a:rPr>
              <a:t>3. «Деловая Россия»</a:t>
            </a:r>
            <a:endParaRPr lang="ru-RU" sz="2400" b="1" dirty="0">
              <a:solidFill>
                <a:srgbClr val="0070C0"/>
              </a:solidFill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7324" y="3715537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5. Торгово-промышленная палата РФ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472" y="4855056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7. Общественная палата </a:t>
            </a:r>
            <a:r>
              <a:rPr lang="ru-RU" sz="2400" b="1" dirty="0" smtClean="0">
                <a:solidFill>
                  <a:srgbClr val="FF0000"/>
                </a:solidFill>
              </a:rPr>
              <a:t>РФ – 08 октября 2015 г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mgodeloros.ru/wp-content/uploads/2014/09/12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4889" y="2501854"/>
            <a:ext cx="864096" cy="33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profile_images/1837603825/Blue_wa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7936" y="3655628"/>
            <a:ext cx="514415" cy="57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62752" y="1233040"/>
            <a:ext cx="6474732" cy="1015663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Позиция ряда региональных сообществ 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</a:rPr>
              <a:t>(</a:t>
            </a:r>
            <a:r>
              <a:rPr lang="ru-RU" b="1" dirty="0" smtClean="0">
                <a:solidFill>
                  <a:srgbClr val="0070C0"/>
                </a:solidFill>
              </a:rPr>
              <a:t>Пермский край, Челябинская, Волгоградская, Ульяновская, Смоленская, Новосибирская области, Республика Хакасия)</a:t>
            </a:r>
            <a:endParaRPr lang="ru-RU" b="1" dirty="0">
              <a:solidFill>
                <a:srgbClr val="0070C0"/>
              </a:solidFill>
              <a:ea typeface="Times New Roman"/>
              <a:cs typeface="Times New Roman"/>
            </a:endParaRPr>
          </a:p>
        </p:txBody>
      </p:sp>
      <p:pic>
        <p:nvPicPr>
          <p:cNvPr id="1032" name="Picture 8" descr="http://www.pubzi.com/f/lg-Green-tick-sim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6638" y="1447752"/>
            <a:ext cx="510589" cy="58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476513" y="562902"/>
            <a:ext cx="6447209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</a:rPr>
              <a:t>. Общественный совет при </a:t>
            </a:r>
            <a:r>
              <a:rPr lang="ru-RU" sz="2400" b="1" dirty="0" err="1" smtClean="0">
                <a:solidFill>
                  <a:srgbClr val="0070C0"/>
                </a:solidFill>
              </a:rPr>
              <a:t>Росреестре</a:t>
            </a:r>
            <a:endParaRPr lang="ru-RU" sz="2400" b="1" dirty="0">
              <a:solidFill>
                <a:srgbClr val="0070C0"/>
              </a:solidFill>
              <a:ea typeface="Times New Roman"/>
              <a:cs typeface="Times New Roman"/>
            </a:endParaRPr>
          </a:p>
        </p:txBody>
      </p:sp>
      <p:pic>
        <p:nvPicPr>
          <p:cNvPr id="1034" name="Picture 10" descr="http://to02.rosreestr.ru/upload/to02/files/img/Ger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1163" y="415244"/>
            <a:ext cx="613021" cy="68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www.oprf.ru/files/logo_minin_pozhar1702201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1655" y="4692659"/>
            <a:ext cx="1014450" cy="7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68472" y="3115613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4. ОПОРА РОССИИ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7324" y="4272644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6. РСПП</a:t>
            </a:r>
          </a:p>
        </p:txBody>
      </p:sp>
      <p:pic>
        <p:nvPicPr>
          <p:cNvPr id="1030" name="Picture 6" descr="http://rushkolnik.ru/tw_files2/urls_6/22/d-21027/21027_html_m2673f2b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1727" y="3015232"/>
            <a:ext cx="1886832" cy="71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76513" y="6230317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9</a:t>
            </a:r>
            <a:r>
              <a:rPr lang="ru-RU" sz="2400" b="1" dirty="0" smtClean="0">
                <a:solidFill>
                  <a:srgbClr val="0070C0"/>
                </a:solidFill>
              </a:rPr>
              <a:t>. </a:t>
            </a:r>
            <a:r>
              <a:rPr lang="ru-RU" sz="2400" b="1" dirty="0" smtClean="0">
                <a:solidFill>
                  <a:srgbClr val="0070C0"/>
                </a:solidFill>
              </a:rPr>
              <a:t>Рабочие группы </a:t>
            </a:r>
            <a:r>
              <a:rPr lang="ru-RU" sz="2400" b="1" dirty="0">
                <a:solidFill>
                  <a:srgbClr val="0070C0"/>
                </a:solidFill>
              </a:rPr>
              <a:t>Государственной Думы</a:t>
            </a:r>
          </a:p>
        </p:txBody>
      </p:sp>
      <p:pic>
        <p:nvPicPr>
          <p:cNvPr id="22" name="Picture 2" descr="http://ic.pics.livejournal.com/davydov_index/60378694/632753/632753_90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6746" y="6215131"/>
            <a:ext cx="918548" cy="63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0" y="-857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Позиция Сообщества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1480" y="5550422"/>
            <a:ext cx="6480000" cy="461665"/>
          </a:xfrm>
          <a:prstGeom prst="rect">
            <a:avLst/>
          </a:prstGeom>
          <a:ln w="2222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</a:rPr>
              <a:t>8. </a:t>
            </a:r>
            <a:r>
              <a:rPr lang="ru-RU" sz="2400" b="1" dirty="0" smtClean="0">
                <a:solidFill>
                  <a:srgbClr val="0070C0"/>
                </a:solidFill>
              </a:rPr>
              <a:t>Всероссийский оценочный Форум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24" name="Picture 2" descr="http://www.forum-ocenka.ru/app/media/img/logo-201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7573" y="5550422"/>
            <a:ext cx="1215800" cy="46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01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14282" y="1714488"/>
            <a:ext cx="86409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Принятие законопроекта </a:t>
            </a:r>
            <a:r>
              <a:rPr lang="ru-RU" sz="2800" b="1" dirty="0" smtClean="0">
                <a:solidFill>
                  <a:srgbClr val="0070C0"/>
                </a:solidFill>
              </a:rPr>
              <a:t>«О государственной кадастровой оценке», </a:t>
            </a:r>
            <a:r>
              <a:rPr lang="ru-RU" sz="2800" b="1" dirty="0" smtClean="0">
                <a:solidFill>
                  <a:srgbClr val="FF0000"/>
                </a:solidFill>
              </a:rPr>
              <a:t>преждевременно</a:t>
            </a:r>
            <a:r>
              <a:rPr lang="ru-RU" sz="2800" b="1" dirty="0" smtClean="0">
                <a:solidFill>
                  <a:srgbClr val="0070C0"/>
                </a:solidFill>
              </a:rPr>
              <a:t>. 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Введение института государственных налоговых оценщиков </a:t>
            </a:r>
            <a:r>
              <a:rPr lang="ru-RU" sz="2800" b="1" dirty="0" smtClean="0">
                <a:solidFill>
                  <a:srgbClr val="FF0000"/>
                </a:solidFill>
              </a:rPr>
              <a:t>не решит существующих проблем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Существенного повышения качества результатов кадастровой оценки и эффективности механизма оспаривания можно достичь в рамках </a:t>
            </a:r>
            <a:r>
              <a:rPr lang="ru-RU" sz="2800" b="1" dirty="0" smtClean="0">
                <a:solidFill>
                  <a:srgbClr val="0070C0"/>
                </a:solidFill>
              </a:rPr>
              <a:t>действующего законодательства.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Необходимо широкое публичное обсуждение </a:t>
            </a:r>
            <a:r>
              <a:rPr lang="ru-RU" sz="2800" b="1" dirty="0" smtClean="0">
                <a:solidFill>
                  <a:srgbClr val="0070C0"/>
                </a:solidFill>
              </a:rPr>
              <a:t>проблем кадастровой оценки и механизмов их </a:t>
            </a:r>
            <a:r>
              <a:rPr lang="ru-RU" sz="2800" b="1" dirty="0" smtClean="0">
                <a:solidFill>
                  <a:srgbClr val="0070C0"/>
                </a:solidFill>
              </a:rPr>
              <a:t>решения с участием представителей МЭР.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12604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Позиция </a:t>
            </a:r>
            <a:r>
              <a:rPr lang="ru-RU" sz="3200" b="1" u="sng" dirty="0">
                <a:solidFill>
                  <a:srgbClr val="FF0000"/>
                </a:solidFill>
              </a:rPr>
              <a:t>Сообщества </a:t>
            </a:r>
            <a:endParaRPr lang="ru-RU" sz="32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0070C0"/>
                </a:solidFill>
              </a:rPr>
              <a:t>на </a:t>
            </a:r>
            <a:r>
              <a:rPr lang="ru-RU" sz="3200" b="1" u="sng" dirty="0">
                <a:solidFill>
                  <a:srgbClr val="0070C0"/>
                </a:solidFill>
              </a:rPr>
              <a:t>законопроект </a:t>
            </a:r>
            <a:r>
              <a:rPr lang="ru-RU" sz="3200" b="1" u="sng" dirty="0" smtClean="0">
                <a:solidFill>
                  <a:srgbClr val="0070C0"/>
                </a:solidFill>
              </a:rPr>
              <a:t>МЭР </a:t>
            </a:r>
            <a:endParaRPr lang="ru-RU" sz="3200" b="1" u="sng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0070C0"/>
                </a:solidFill>
              </a:rPr>
              <a:t>«О государственной кадастровой оценке»</a:t>
            </a:r>
            <a:endParaRPr lang="ru-RU" sz="3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66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2571736" y="714356"/>
            <a:ext cx="6143636" cy="12406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Поручение Президента РФ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Пр-300 от 16 февраля</a:t>
            </a:r>
            <a:r>
              <a:rPr lang="ru-RU" sz="3600" b="1" dirty="0" smtClean="0">
                <a:solidFill>
                  <a:srgbClr val="0070C0"/>
                </a:solidFill>
              </a:rPr>
              <a:t>  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http://img0.liveinternet.ru/images/attach/c/0/118/709/118709264_VVPut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285728"/>
            <a:ext cx="1649402" cy="237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42910" y="3286124"/>
            <a:ext cx="7715304" cy="257176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3600" b="1" u="sng" dirty="0" smtClean="0">
                <a:solidFill>
                  <a:srgbClr val="0070C0"/>
                </a:solidFill>
              </a:rPr>
              <a:t>До 01 октября 2016 г. 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подготовить предложения </a:t>
            </a:r>
            <a:r>
              <a:rPr lang="ru-RU" sz="3600" b="1" dirty="0" smtClean="0">
                <a:solidFill>
                  <a:srgbClr val="0070C0"/>
                </a:solidFill>
              </a:rPr>
              <a:t>по совершенствованию механизма государственной кадастровой оценки земельных участков.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07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0" y="-27383"/>
            <a:ext cx="914400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Опасный тренд – кто будет регулировать кадастровую оценку?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294" y="2276872"/>
            <a:ext cx="2564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Национальное объединение оценщиков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3090818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Совет по оценочной деятельности при Минэкономразвития России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95536" y="3534400"/>
            <a:ext cx="8388932" cy="2918936"/>
          </a:xfrm>
          <a:prstGeom prst="straightConnector1">
            <a:avLst/>
          </a:prstGeom>
          <a:ln w="762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89749" y="4149080"/>
            <a:ext cx="2304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 rot="1113033">
            <a:off x="877405" y="3885448"/>
            <a:ext cx="960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вчера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153469">
            <a:off x="3735255" y="4949299"/>
            <a:ext cx="1233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сегодня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157943">
            <a:off x="6836799" y="5980351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завтра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4569" y="3741913"/>
            <a:ext cx="1634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Законопроект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№ </a:t>
            </a:r>
            <a:r>
              <a:rPr lang="ru-RU" b="1" dirty="0">
                <a:solidFill>
                  <a:srgbClr val="FF0000"/>
                </a:solidFill>
              </a:rPr>
              <a:t>985769-6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943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0" y="-27383"/>
            <a:ext cx="914400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развитие ситуации –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70C0"/>
                </a:solidFill>
              </a:rPr>
              <a:t>два параллельных мира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475656" y="3926759"/>
            <a:ext cx="7488832" cy="3794"/>
          </a:xfrm>
          <a:prstGeom prst="straightConnector1">
            <a:avLst/>
          </a:prstGeom>
          <a:ln w="22225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1619672" y="1482281"/>
            <a:ext cx="4875" cy="5040560"/>
          </a:xfrm>
          <a:prstGeom prst="straightConnector1">
            <a:avLst/>
          </a:prstGeom>
          <a:ln w="22225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840896" y="3926759"/>
            <a:ext cx="247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t</a:t>
            </a:r>
            <a:endParaRPr lang="ru-RU" sz="1400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6200000">
            <a:off x="91880" y="2157478"/>
            <a:ext cx="21847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B050"/>
                </a:solidFill>
              </a:rPr>
              <a:t>рыночное</a:t>
            </a:r>
          </a:p>
          <a:p>
            <a:pPr algn="r"/>
            <a:r>
              <a:rPr lang="ru-RU" sz="2000" b="1" dirty="0" smtClean="0">
                <a:solidFill>
                  <a:srgbClr val="00B050"/>
                </a:solidFill>
              </a:rPr>
              <a:t>ценообразование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-402520" y="4947262"/>
            <a:ext cx="2804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нормативное</a:t>
            </a:r>
          </a:p>
          <a:p>
            <a:pPr algn="r"/>
            <a:r>
              <a:rPr lang="ru-RU" sz="2000" b="1" dirty="0">
                <a:solidFill>
                  <a:srgbClr val="FF0000"/>
                </a:solidFill>
              </a:rPr>
              <a:t>ц</a:t>
            </a:r>
            <a:r>
              <a:rPr lang="ru-RU" sz="2000" b="1" dirty="0" smtClean="0">
                <a:solidFill>
                  <a:srgbClr val="FF0000"/>
                </a:solidFill>
              </a:rPr>
              <a:t>енообразование,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отмена оспаривания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73861" y="545680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39952" y="544524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593956" y="573328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24328" y="623818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605575" y="56223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законопроект МЭР №1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65864" y="601689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законопроект МЭР №2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03431" y="432198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Совещания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 Вице-премьера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И.И. Шувалова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government.ru/media/persons/240x240/41d44fd4133b52c6f68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8082" y="4235331"/>
            <a:ext cx="1010618" cy="10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7236296" y="536922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законопроект </a:t>
            </a:r>
            <a:r>
              <a:rPr lang="ru-RU" b="1" dirty="0">
                <a:solidFill>
                  <a:srgbClr val="FF0000"/>
                </a:solidFill>
              </a:rPr>
              <a:t>№ </a:t>
            </a:r>
            <a:r>
              <a:rPr lang="ru-RU" b="1" dirty="0" smtClean="0">
                <a:solidFill>
                  <a:srgbClr val="FF0000"/>
                </a:solidFill>
              </a:rPr>
              <a:t>985769-6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(Гаврилов С.А. и др.) 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2049" name="Прямая соединительная линия 2048"/>
          <p:cNvCxnSpPr>
            <a:stCxn id="23" idx="6"/>
            <a:endCxn id="25" idx="2"/>
          </p:cNvCxnSpPr>
          <p:nvPr/>
        </p:nvCxnSpPr>
        <p:spPr>
          <a:xfrm flipV="1">
            <a:off x="2317861" y="5517240"/>
            <a:ext cx="1822091" cy="115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5" idx="6"/>
            <a:endCxn id="26" idx="2"/>
          </p:cNvCxnSpPr>
          <p:nvPr/>
        </p:nvCxnSpPr>
        <p:spPr>
          <a:xfrm>
            <a:off x="4283952" y="5517240"/>
            <a:ext cx="1310004" cy="288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737956" y="5828117"/>
            <a:ext cx="1786372" cy="5049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4857752" y="2643182"/>
            <a:ext cx="144000" cy="1440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215074" y="2214554"/>
            <a:ext cx="144000" cy="1440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643570" y="128586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законопроект </a:t>
            </a:r>
            <a:r>
              <a:rPr lang="ru-RU" b="1" dirty="0">
                <a:solidFill>
                  <a:srgbClr val="00B050"/>
                </a:solidFill>
              </a:rPr>
              <a:t>№ 914532-6 </a:t>
            </a:r>
            <a:r>
              <a:rPr lang="ru-RU" sz="1200" b="1" dirty="0" smtClean="0">
                <a:solidFill>
                  <a:srgbClr val="00B050"/>
                </a:solidFill>
              </a:rPr>
              <a:t>(Грачев И.Д. и др.) </a:t>
            </a:r>
            <a:endParaRPr lang="ru-RU" sz="1200" b="1" dirty="0">
              <a:solidFill>
                <a:srgbClr val="00B05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4982934" y="2285992"/>
            <a:ext cx="1303578" cy="4291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3" idx="6"/>
          </p:cNvCxnSpPr>
          <p:nvPr/>
        </p:nvCxnSpPr>
        <p:spPr>
          <a:xfrm flipV="1">
            <a:off x="2214546" y="2714620"/>
            <a:ext cx="2714644" cy="35719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85918" y="1142984"/>
            <a:ext cx="2860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обсуждения на различных открытых площадках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(региональные мероприятия,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Общественный совет при </a:t>
            </a:r>
            <a:r>
              <a:rPr lang="ru-RU" sz="1200" b="1" dirty="0" err="1" smtClean="0">
                <a:solidFill>
                  <a:srgbClr val="00B050"/>
                </a:solidFill>
              </a:rPr>
              <a:t>Росреестре</a:t>
            </a:r>
            <a:r>
              <a:rPr lang="ru-RU" sz="1200" b="1" dirty="0" smtClean="0">
                <a:solidFill>
                  <a:srgbClr val="00B050"/>
                </a:solidFill>
              </a:rPr>
              <a:t>, 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ТПП </a:t>
            </a:r>
            <a:r>
              <a:rPr lang="ru-RU" sz="1200" b="1" dirty="0">
                <a:solidFill>
                  <a:srgbClr val="00B050"/>
                </a:solidFill>
              </a:rPr>
              <a:t>РФ, РСПП</a:t>
            </a:r>
            <a:r>
              <a:rPr lang="ru-RU" sz="1200" b="1" dirty="0" smtClean="0">
                <a:solidFill>
                  <a:srgbClr val="00B050"/>
                </a:solidFill>
              </a:rPr>
              <a:t>, Деловая </a:t>
            </a:r>
            <a:r>
              <a:rPr lang="ru-RU" sz="1200" b="1" dirty="0" err="1" smtClean="0">
                <a:solidFill>
                  <a:srgbClr val="00B050"/>
                </a:solidFill>
              </a:rPr>
              <a:t>Росия</a:t>
            </a:r>
            <a:r>
              <a:rPr lang="ru-RU" sz="1200" b="1" dirty="0" smtClean="0">
                <a:solidFill>
                  <a:srgbClr val="00B050"/>
                </a:solidFill>
              </a:rPr>
              <a:t>, 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«ОПОРА РОССИИ»,</a:t>
            </a:r>
          </a:p>
          <a:p>
            <a:pPr algn="ctr"/>
            <a:r>
              <a:rPr lang="ru-RU" sz="1600" b="1" u="sng" dirty="0" smtClean="0">
                <a:solidFill>
                  <a:srgbClr val="00B050"/>
                </a:solidFill>
              </a:rPr>
              <a:t> Общественная Палата РФ)</a:t>
            </a:r>
            <a:endParaRPr lang="ru-RU" sz="1600" b="1" u="sng" dirty="0">
              <a:solidFill>
                <a:srgbClr val="00B050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884368" y="3858561"/>
            <a:ext cx="144000" cy="1440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7" name="Прямоугольник 2066"/>
          <p:cNvSpPr/>
          <p:nvPr/>
        </p:nvSpPr>
        <p:spPr>
          <a:xfrm>
            <a:off x="6228184" y="2924968"/>
            <a:ext cx="1769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Поручение</a:t>
            </a:r>
          </a:p>
          <a:p>
            <a:pPr algn="r"/>
            <a:r>
              <a:rPr lang="ru-RU" b="1" dirty="0" smtClean="0">
                <a:solidFill>
                  <a:srgbClr val="0070C0"/>
                </a:solidFill>
              </a:rPr>
              <a:t>Президента РФ</a:t>
            </a:r>
          </a:p>
          <a:p>
            <a:pPr algn="r"/>
            <a:r>
              <a:rPr lang="ru-RU" b="1" dirty="0" smtClean="0">
                <a:solidFill>
                  <a:srgbClr val="0070C0"/>
                </a:solidFill>
              </a:rPr>
              <a:t>Пр-300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68" name="Picture 4" descr="http://img0.liveinternet.ru/images/attach/c/0/118/709/118709264_VVPut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4219" y="2834413"/>
            <a:ext cx="714245" cy="102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Овал 31"/>
          <p:cNvSpPr/>
          <p:nvPr/>
        </p:nvSpPr>
        <p:spPr>
          <a:xfrm>
            <a:off x="6685172" y="5425907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311640" y="5301208"/>
            <a:ext cx="528342" cy="144032"/>
          </a:xfrm>
          <a:prstGeom prst="line">
            <a:avLst/>
          </a:prstGeom>
          <a:ln w="1905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098200" y="5274530"/>
            <a:ext cx="1532942" cy="187460"/>
          </a:xfrm>
          <a:prstGeom prst="line">
            <a:avLst/>
          </a:prstGeom>
          <a:ln w="1905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26" idx="6"/>
          </p:cNvCxnSpPr>
          <p:nvPr/>
        </p:nvCxnSpPr>
        <p:spPr>
          <a:xfrm flipV="1">
            <a:off x="5737956" y="5512828"/>
            <a:ext cx="1000677" cy="29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2071670" y="3000372"/>
            <a:ext cx="142876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87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395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Законодательные инициативы в области кадастровой оценки и института оспаривания кадастровой стоимости. Анализ ситуации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Необходимость законодательного закрепления института национальных объединений СРО</dc:title>
  <dc:creator>1</dc:creator>
  <cp:lastModifiedBy>user</cp:lastModifiedBy>
  <cp:revision>113</cp:revision>
  <cp:lastPrinted>2016-02-25T11:27:13Z</cp:lastPrinted>
  <dcterms:created xsi:type="dcterms:W3CDTF">2014-09-17T12:38:42Z</dcterms:created>
  <dcterms:modified xsi:type="dcterms:W3CDTF">2016-03-01T04:39:12Z</dcterms:modified>
</cp:coreProperties>
</file>